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66"/>
  </p:notesMasterIdLst>
  <p:handoutMasterIdLst>
    <p:handoutMasterId r:id="rId67"/>
  </p:handoutMasterIdLst>
  <p:sldIdLst>
    <p:sldId id="289" r:id="rId5"/>
    <p:sldId id="395"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264" r:id="rId21"/>
    <p:sldId id="386" r:id="rId22"/>
    <p:sldId id="387" r:id="rId23"/>
    <p:sldId id="278" r:id="rId24"/>
    <p:sldId id="295" r:id="rId25"/>
    <p:sldId id="398" r:id="rId26"/>
    <p:sldId id="388" r:id="rId27"/>
    <p:sldId id="372" r:id="rId28"/>
    <p:sldId id="389" r:id="rId29"/>
    <p:sldId id="390" r:id="rId30"/>
    <p:sldId id="391" r:id="rId31"/>
    <p:sldId id="384" r:id="rId32"/>
    <p:sldId id="376" r:id="rId33"/>
    <p:sldId id="284" r:id="rId34"/>
    <p:sldId id="285" r:id="rId35"/>
    <p:sldId id="288" r:id="rId36"/>
    <p:sldId id="374" r:id="rId37"/>
    <p:sldId id="375" r:id="rId38"/>
    <p:sldId id="392" r:id="rId39"/>
    <p:sldId id="412" r:id="rId40"/>
    <p:sldId id="393" r:id="rId41"/>
    <p:sldId id="382" r:id="rId42"/>
    <p:sldId id="279" r:id="rId43"/>
    <p:sldId id="280" r:id="rId44"/>
    <p:sldId id="282" r:id="rId45"/>
    <p:sldId id="365" r:id="rId46"/>
    <p:sldId id="396" r:id="rId47"/>
    <p:sldId id="397" r:id="rId48"/>
    <p:sldId id="352" r:id="rId49"/>
    <p:sldId id="354" r:id="rId50"/>
    <p:sldId id="353" r:id="rId51"/>
    <p:sldId id="370" r:id="rId52"/>
    <p:sldId id="359" r:id="rId53"/>
    <p:sldId id="399" r:id="rId54"/>
    <p:sldId id="402" r:id="rId55"/>
    <p:sldId id="403" r:id="rId56"/>
    <p:sldId id="404" r:id="rId57"/>
    <p:sldId id="407" r:id="rId58"/>
    <p:sldId id="405" r:id="rId59"/>
    <p:sldId id="406" r:id="rId60"/>
    <p:sldId id="401" r:id="rId61"/>
    <p:sldId id="408" r:id="rId62"/>
    <p:sldId id="409" r:id="rId63"/>
    <p:sldId id="410" r:id="rId64"/>
    <p:sldId id="394"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93041" autoAdjust="0"/>
  </p:normalViewPr>
  <p:slideViewPr>
    <p:cSldViewPr>
      <p:cViewPr varScale="1">
        <p:scale>
          <a:sx n="105" d="100"/>
          <a:sy n="105" d="100"/>
        </p:scale>
        <p:origin x="86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vert="horz"/>
        <a:lstStyle/>
        <a:p>
          <a:pPr>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5E3-4C47-BE17-1FD18BCF5EF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5E3-4C47-BE17-1FD18BCF5EF0}"/>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5E3-4C47-BE17-1FD18BCF5EF0}"/>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E3-4C47-BE17-1FD18BCF5EF0}"/>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5E3-4C47-BE17-1FD18BCF5EF0}"/>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95E3-4C47-BE17-1FD18BCF5EF0}"/>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95E3-4C47-BE17-1FD18BCF5EF0}"/>
              </c:ext>
            </c:extLst>
          </c:dPt>
          <c:dLbls>
            <c:dLbl>
              <c:idx val="0"/>
              <c:layout>
                <c:manualLayout>
                  <c:x val="1.7857142857142863E-2"/>
                  <c:y val="-1.5217391304347867E-2"/>
                </c:manualLayout>
              </c:layout>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95E3-4C47-BE17-1FD18BCF5EF0}"/>
                </c:ext>
              </c:extLst>
            </c:dLbl>
            <c:dLbl>
              <c:idx val="4"/>
              <c:layout>
                <c:manualLayout>
                  <c:x val="0"/>
                  <c:y val="-9.7087378640776691E-3"/>
                </c:manualLayout>
              </c:layout>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95E3-4C47-BE17-1FD18BCF5EF0}"/>
                </c:ext>
              </c:extLst>
            </c:dLbl>
            <c:dLbl>
              <c:idx val="5"/>
              <c:layout>
                <c:manualLayout>
                  <c:x val="3.720296681664792E-3"/>
                  <c:y val="3.2609551523450978E-3"/>
                </c:manualLayout>
              </c:layout>
              <c:spPr>
                <a:noFill/>
                <a:ln>
                  <a:noFill/>
                </a:ln>
                <a:effectLst/>
              </c:spPr>
              <c:txPr>
                <a:bodyPr rot="0" vert="horz"/>
                <a:lstStyle/>
                <a:p>
                  <a:pPr>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95E3-4C47-BE17-1FD18BCF5EF0}"/>
                </c:ext>
              </c:extLst>
            </c:dLbl>
            <c:dLbl>
              <c:idx val="6"/>
              <c:layout>
                <c:manualLayout>
                  <c:x val="7.440534776902887E-3"/>
                  <c:y val="-1.9565217391304349E-2"/>
                </c:manualLayout>
              </c:layout>
              <c:tx>
                <c:rich>
                  <a:bodyPr/>
                  <a:lstStyle/>
                  <a:p>
                    <a:r>
                      <a:rPr lang="en-US"/>
                      <a:t>Comms.</a:t>
                    </a:r>
                  </a:p>
                </c:rich>
              </c:tx>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95E3-4C47-BE17-1FD18BCF5EF0}"/>
                </c:ext>
              </c:extLst>
            </c:dLbl>
            <c:spPr>
              <a:noFill/>
              <a:ln>
                <a:noFill/>
              </a:ln>
              <a:effectLst/>
            </c:spPr>
            <c:txPr>
              <a:bodyPr rot="0" vert="horz"/>
              <a:lstStyle/>
              <a:p>
                <a:pPr>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95E3-4C47-BE17-1FD18BCF5EF0}"/>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sz="7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0.55629</cdr:x>
      <cdr:y>0.2809</cdr:y>
    </cdr:from>
    <cdr:to>
      <cdr:x>0.63121</cdr:x>
      <cdr:y>0.40087</cdr:y>
    </cdr:to>
    <cdr:sp macro="" textlink="">
      <cdr:nvSpPr>
        <cdr:cNvPr id="3" name="Rectangle 2"/>
        <cdr:cNvSpPr/>
      </cdr:nvSpPr>
      <cdr:spPr>
        <a:xfrm xmlns:a="http://schemas.openxmlformats.org/drawingml/2006/main">
          <a:off x="2037672" y="720621"/>
          <a:ext cx="274434" cy="30777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14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9/9/2019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9/9/2019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dmin.sli.do/event/pm3yh3cy/pol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759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https://admin.sli.do/event/pm3yh3cy/polls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309368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452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827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323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03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21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77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312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70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90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73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197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773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956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201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46069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261485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7376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633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9/9/2019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20"/>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slide" Target="slide3.xml"/><Relationship Id="rId7" Type="http://schemas.openxmlformats.org/officeDocument/2006/relationships/image" Target="../media/image120.png"/><Relationship Id="rId12" Type="http://schemas.openxmlformats.org/officeDocument/2006/relationships/slide" Target="slide6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30.png"/><Relationship Id="rId4" Type="http://schemas.openxmlformats.org/officeDocument/2006/relationships/image" Target="../media/image11.png"/><Relationship Id="rId9" Type="http://schemas.openxmlformats.org/officeDocument/2006/relationships/slide" Target="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asonYao/NLP-twitter-stock-trader/blob/master/README.md"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rvey.datacommunitydc.org/reset"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w.teacherspayteachers.com/Browse/Search:arc%20of%20the%20story%20graphic%20organiz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chart" Target="../charts/char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370656"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855009" y="4348423"/>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255454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L="914400" lvl="1" indent="-457200">
              <a:buFont typeface="Wingdings" panose="05000000000000000000" pitchFamily="2" charset="2"/>
              <a:buChar char="Ø"/>
              <a:defRPr/>
            </a:pPr>
            <a:r>
              <a:rPr lang="en-US" sz="2000" dirty="0">
                <a:solidFill>
                  <a:srgbClr val="002060"/>
                </a:solidFill>
                <a:latin typeface="Book Antiqua" charset="0"/>
              </a:rPr>
              <a:t>Week 3</a:t>
            </a:r>
          </a:p>
          <a:p>
            <a:pPr marL="1371600" lvl="2" indent="-457200">
              <a:buFont typeface="Wingdings" panose="05000000000000000000" pitchFamily="2" charset="2"/>
              <a:buChar char="Ø"/>
              <a:defRPr/>
            </a:pPr>
            <a:r>
              <a:rPr lang="en-US" sz="2000" dirty="0">
                <a:solidFill>
                  <a:srgbClr val="002060"/>
                </a:solidFill>
                <a:latin typeface="Book Antiqua" charset="0"/>
              </a:rPr>
              <a:t>9.9 </a:t>
            </a:r>
          </a:p>
          <a:p>
            <a:pPr marL="1371600" lvl="2" indent="-457200">
              <a:buFont typeface="Wingdings" panose="05000000000000000000" pitchFamily="2" charset="2"/>
              <a:buChar char="Ø"/>
              <a:defRPr/>
            </a:pPr>
            <a:r>
              <a:rPr lang="en-US" sz="2000" dirty="0">
                <a:solidFill>
                  <a:srgbClr val="002060"/>
                </a:solidFill>
                <a:latin typeface="Book Antiqua" charset="0"/>
              </a:rPr>
              <a:t>9.11</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5F4C3F5-8551-4FAC-BB1D-07DF7C540BDB}"/>
                  </a:ext>
                </a:extLst>
              </p:cNvPr>
              <p:cNvGraphicFramePr>
                <a:graphicFrameLocks noChangeAspect="1"/>
              </p:cNvGraphicFramePr>
              <p:nvPr>
                <p:extLst>
                  <p:ext uri="{D42A27DB-BD31-4B8C-83A1-F6EECF244321}">
                    <p14:modId xmlns:p14="http://schemas.microsoft.com/office/powerpoint/2010/main" val="1262057275"/>
                  </p:ext>
                </p:extLst>
              </p:nvPr>
            </p:nvGraphicFramePr>
            <p:xfrm>
              <a:off x="1615014" y="2382564"/>
              <a:ext cx="347135" cy="260351"/>
            </p:xfrm>
            <a:graphic>
              <a:graphicData uri="http://schemas.microsoft.com/office/powerpoint/2016/slidezoom">
                <pslz:sldZm>
                  <pslz:sldZmObj sldId="392" cId="3086372179">
                    <pslz:zmPr id="{27A4FE30-D528-4FC0-B244-ED40CC8241B7}" returnToParent="0" transitionDur="1000">
                      <p166:blipFill xmlns:p166="http://schemas.microsoft.com/office/powerpoint/2016/6/main">
                        <a:blip r:embed="rId8"/>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95F4C3F5-8551-4FAC-BB1D-07DF7C540BDB}"/>
                  </a:ext>
                </a:extLst>
              </p:cNvPr>
              <p:cNvPicPr>
                <a:picLocks noGrp="1" noRot="1" noChangeAspect="1" noMove="1" noResize="1" noEditPoints="1" noAdjustHandles="1" noChangeArrowheads="1" noChangeShapeType="1"/>
              </p:cNvPicPr>
              <p:nvPr/>
            </p:nvPicPr>
            <p:blipFill>
              <a:blip r:embed="rId10"/>
              <a:stretch>
                <a:fillRect/>
              </a:stretch>
            </p:blipFill>
            <p:spPr>
              <a:xfrm>
                <a:off x="1615014" y="238256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F5D3F5-8119-41EF-B15F-28A9944BE2F7}"/>
                  </a:ext>
                </a:extLst>
              </p:cNvPr>
              <p:cNvGraphicFramePr>
                <a:graphicFrameLocks noChangeAspect="1"/>
              </p:cNvGraphicFramePr>
              <p:nvPr>
                <p:extLst>
                  <p:ext uri="{D42A27DB-BD31-4B8C-83A1-F6EECF244321}">
                    <p14:modId xmlns:p14="http://schemas.microsoft.com/office/powerpoint/2010/main" val="3866288405"/>
                  </p:ext>
                </p:extLst>
              </p:nvPr>
            </p:nvGraphicFramePr>
            <p:xfrm>
              <a:off x="1615013" y="2724343"/>
              <a:ext cx="347136" cy="260352"/>
            </p:xfrm>
            <a:graphic>
              <a:graphicData uri="http://schemas.microsoft.com/office/powerpoint/2016/slidezoom">
                <pslz:sldZm>
                  <pslz:sldZmObj sldId="394" cId="3008713198">
                    <pslz:zmPr id="{FCF880A7-3911-4727-8FEB-85745AC4B178}" returnToParent="0" transitionDur="1000">
                      <p166:blipFill xmlns:p166="http://schemas.microsoft.com/office/powerpoint/2016/6/main">
                        <a:blip r:embed="rId11"/>
                        <a:stretch>
                          <a:fillRect/>
                        </a:stretch>
                      </p166:blipFill>
                      <p166:spPr xmlns:p166="http://schemas.microsoft.com/office/powerpoint/2016/6/main">
                        <a:xfrm>
                          <a:off x="0" y="0"/>
                          <a:ext cx="347136" cy="260352"/>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D4F5D3F5-8119-41EF-B15F-28A9944BE2F7}"/>
                  </a:ext>
                </a:extLst>
              </p:cNvPr>
              <p:cNvPicPr>
                <a:picLocks noGrp="1" noRot="1" noChangeAspect="1" noMove="1" noResize="1" noEditPoints="1" noAdjustHandles="1" noChangeArrowheads="1" noChangeShapeType="1"/>
              </p:cNvPicPr>
              <p:nvPr/>
            </p:nvPicPr>
            <p:blipFill>
              <a:blip r:embed="rId13"/>
              <a:stretch>
                <a:fillRect/>
              </a:stretch>
            </p:blipFill>
            <p:spPr>
              <a:xfrm>
                <a:off x="1615013" y="2724343"/>
                <a:ext cx="347136" cy="260352"/>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2677656"/>
          </a:xfrm>
          <a:prstGeom prst="rect">
            <a:avLst/>
          </a:prstGeom>
          <a:noFill/>
        </p:spPr>
        <p:txBody>
          <a:bodyPr wrap="square" rtlCol="0">
            <a:spAutoFit/>
          </a:bodyPr>
          <a:lstStyle/>
          <a:p>
            <a:pPr algn="ctr"/>
            <a:r>
              <a:rPr lang="en-US" sz="2800" dirty="0">
                <a:solidFill>
                  <a:srgbClr val="002060"/>
                </a:solidFill>
                <a:latin typeface="Times New Roman" panose="02020603050405020304" pitchFamily="18" charset="0"/>
                <a:cs typeface="Times New Roman" panose="02020603050405020304" pitchFamily="18" charset="0"/>
              </a:rPr>
              <a:t>As a result of the ever-expanding </a:t>
            </a:r>
            <a:r>
              <a:rPr lang="en-US" sz="2800" b="1" dirty="0">
                <a:solidFill>
                  <a:srgbClr val="002060"/>
                </a:solidFill>
                <a:latin typeface="Times New Roman" panose="02020603050405020304" pitchFamily="18" charset="0"/>
                <a:cs typeface="Times New Roman" panose="02020603050405020304" pitchFamily="18" charset="0"/>
              </a:rPr>
              <a:t>knowledge economy </a:t>
            </a:r>
            <a:r>
              <a:rPr lang="en-US" sz="2800" dirty="0">
                <a:solidFill>
                  <a:srgbClr val="002060"/>
                </a:solidFill>
                <a:latin typeface="Times New Roman" panose="02020603050405020304" pitchFamily="18" charset="0"/>
                <a:cs typeface="Times New Roman" panose="02020603050405020304" pitchFamily="18" charset="0"/>
              </a:rPr>
              <a:t>and emphasis on </a:t>
            </a:r>
            <a:r>
              <a:rPr lang="en-US" sz="2800" b="1" dirty="0">
                <a:solidFill>
                  <a:srgbClr val="002060"/>
                </a:solidFill>
                <a:latin typeface="Times New Roman" panose="02020603050405020304" pitchFamily="18" charset="0"/>
                <a:cs typeface="Times New Roman" panose="02020603050405020304" pitchFamily="18" charset="0"/>
              </a:rPr>
              <a:t>intellectual capital </a:t>
            </a:r>
            <a:r>
              <a:rPr lang="en-US" sz="2800" dirty="0">
                <a:solidFill>
                  <a:srgbClr val="002060"/>
                </a:solidFill>
                <a:latin typeface="Times New Roman" panose="02020603050405020304" pitchFamily="18" charset="0"/>
                <a:cs typeface="Times New Roman" panose="02020603050405020304" pitchFamily="18" charset="0"/>
              </a:rPr>
              <a:t>driving divisions of labor resulting in </a:t>
            </a:r>
            <a:r>
              <a:rPr lang="en-US" sz="2800" b="1" dirty="0">
                <a:solidFill>
                  <a:srgbClr val="002060"/>
                </a:solidFill>
                <a:latin typeface="Times New Roman" panose="02020603050405020304" pitchFamily="18" charset="0"/>
                <a:cs typeface="Times New Roman" panose="02020603050405020304" pitchFamily="18" charset="0"/>
              </a:rPr>
              <a:t>hyper specialization </a:t>
            </a:r>
            <a:r>
              <a:rPr lang="en-US" sz="2800" dirty="0">
                <a:solidFill>
                  <a:srgbClr val="002060"/>
                </a:solidFill>
                <a:latin typeface="Times New Roman" panose="02020603050405020304" pitchFamily="18" charset="0"/>
                <a:cs typeface="Times New Roman" panose="02020603050405020304" pitchFamily="18" charset="0"/>
              </a:rPr>
              <a:t>the need to establish high quality research habits is a critical step for anyone wanting to stay competitive in his/her chosen field.  </a:t>
            </a:r>
          </a:p>
        </p:txBody>
      </p:sp>
    </p:spTree>
    <p:extLst>
      <p:ext uri="{BB962C8B-B14F-4D97-AF65-F5344CB8AC3E}">
        <p14:creationId xmlns:p14="http://schemas.microsoft.com/office/powerpoint/2010/main" val="159151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9.04</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09506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24</a:t>
            </a:fld>
            <a:endParaRPr lang="en-US"/>
          </a:p>
        </p:txBody>
      </p:sp>
    </p:spTree>
    <p:extLst>
      <p:ext uri="{BB962C8B-B14F-4D97-AF65-F5344CB8AC3E}">
        <p14:creationId xmlns:p14="http://schemas.microsoft.com/office/powerpoint/2010/main" val="3114121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25</a:t>
            </a:fld>
            <a:endParaRPr lang="en-US"/>
          </a:p>
        </p:txBody>
      </p:sp>
    </p:spTree>
    <p:extLst>
      <p:ext uri="{BB962C8B-B14F-4D97-AF65-F5344CB8AC3E}">
        <p14:creationId xmlns:p14="http://schemas.microsoft.com/office/powerpoint/2010/main" val="253136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26</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Find a potential data science dream job, share on slack and be prepared to discuss in class on the 9th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0715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Person: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29</a:t>
            </a:fld>
            <a:endParaRPr lang="en-US"/>
          </a:p>
        </p:txBody>
      </p:sp>
    </p:spTree>
    <p:extLst>
      <p:ext uri="{BB962C8B-B14F-4D97-AF65-F5344CB8AC3E}">
        <p14:creationId xmlns:p14="http://schemas.microsoft.com/office/powerpoint/2010/main" val="330854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t>There may be more than one right answer (or none at all)</a:t>
            </a:r>
          </a:p>
          <a:p>
            <a:pPr marL="685800" lvl="0" indent="-457200" rtl="0">
              <a:spcBef>
                <a:spcPts val="0"/>
              </a:spcBef>
              <a:buFont typeface="Wingdings" panose="05000000000000000000" pitchFamily="2" charset="2"/>
              <a:buChar char="Ø"/>
            </a:pPr>
            <a:r>
              <a:rPr lang="en" sz="2800" dirty="0"/>
              <a:t>There may be more than one path to the right answer</a:t>
            </a:r>
          </a:p>
          <a:p>
            <a:pPr marL="685800" lvl="0" indent="-457200" rtl="0">
              <a:spcBef>
                <a:spcPts val="0"/>
              </a:spcBef>
              <a:buFont typeface="Wingdings" panose="05000000000000000000" pitchFamily="2" charset="2"/>
              <a:buChar char="Ø"/>
            </a:pPr>
            <a:r>
              <a:rPr lang="en" sz="2800" dirty="0"/>
              <a:t>Use the right tool for the job</a:t>
            </a:r>
          </a:p>
          <a:p>
            <a:pPr marL="685800" lvl="0" indent="-457200" rtl="0">
              <a:spcBef>
                <a:spcPts val="0"/>
              </a:spcBef>
              <a:buFont typeface="Wingdings" panose="05000000000000000000" pitchFamily="2" charset="2"/>
              <a:buChar char="Ø"/>
            </a:pPr>
            <a:r>
              <a:rPr lang="en" sz="2800" dirty="0"/>
              <a:t>Use approximations</a:t>
            </a:r>
          </a:p>
          <a:p>
            <a:pPr marL="685800" lvl="0" indent="-457200" rtl="0">
              <a:spcBef>
                <a:spcPts val="0"/>
              </a:spcBef>
              <a:buFont typeface="Wingdings" panose="05000000000000000000" pitchFamily="2" charset="2"/>
              <a:buChar char="Ø"/>
            </a:pPr>
            <a:r>
              <a:rPr lang="en" sz="2800" dirty="0"/>
              <a:t>Don’t let yourself get stuck</a:t>
            </a:r>
          </a:p>
          <a:p>
            <a:pPr marL="685800" lvl="0" indent="-457200" rtl="0">
              <a:spcBef>
                <a:spcPts val="0"/>
              </a:spcBef>
              <a:buFont typeface="Wingdings" panose="05000000000000000000" pitchFamily="2" charset="2"/>
              <a:buChar char="Ø"/>
            </a:pPr>
            <a:r>
              <a:rPr lang="en" sz="2800" dirty="0"/>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Draw a picture</a:t>
            </a:r>
          </a:p>
          <a:p>
            <a:pPr marL="685800" lvl="0" indent="-457200" rtl="0">
              <a:spcBef>
                <a:spcPts val="0"/>
              </a:spcBef>
              <a:buFont typeface="Wingdings" panose="05000000000000000000" pitchFamily="2" charset="2"/>
              <a:buChar char="Ø"/>
            </a:pPr>
            <a:r>
              <a:rPr lang="en" dirty="0"/>
              <a:t>Make a table</a:t>
            </a:r>
          </a:p>
          <a:p>
            <a:pPr marL="685800" lvl="0" indent="-457200" rtl="0">
              <a:spcBef>
                <a:spcPts val="0"/>
              </a:spcBef>
              <a:buFont typeface="Wingdings" panose="05000000000000000000" pitchFamily="2" charset="2"/>
              <a:buChar char="Ø"/>
            </a:pPr>
            <a:r>
              <a:rPr lang="en" dirty="0"/>
              <a:t>Graph the data</a:t>
            </a:r>
          </a:p>
          <a:p>
            <a:pPr marL="685800" lvl="0" indent="-457200" rtl="0">
              <a:spcBef>
                <a:spcPts val="0"/>
              </a:spcBef>
              <a:buFont typeface="Wingdings" panose="05000000000000000000" pitchFamily="2" charset="2"/>
              <a:buChar char="Ø"/>
            </a:pPr>
            <a:r>
              <a:rPr lang="en" dirty="0"/>
              <a:t>Re-organize the information</a:t>
            </a:r>
          </a:p>
          <a:p>
            <a:pPr marL="685800" lvl="0" indent="-457200" rtl="0">
              <a:spcBef>
                <a:spcPts val="0"/>
              </a:spcBef>
              <a:buFont typeface="Wingdings" panose="05000000000000000000" pitchFamily="2" charset="2"/>
              <a:buChar char="Ø"/>
            </a:pPr>
            <a:r>
              <a:rPr lang="en" dirty="0"/>
              <a:t>Solve a simplified version of the problem</a:t>
            </a:r>
          </a:p>
          <a:p>
            <a:pPr marL="685800" lvl="0" indent="-457200">
              <a:spcBef>
                <a:spcPts val="0"/>
              </a:spcBef>
              <a:buFont typeface="Wingdings" panose="05000000000000000000" pitchFamily="2" charset="2"/>
              <a:buChar char="Ø"/>
            </a:pPr>
            <a:r>
              <a:rPr lang="en" dirty="0"/>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t> What do I know?</a:t>
            </a:r>
          </a:p>
          <a:p>
            <a:pPr marL="457200" lvl="0" indent="-228600" rtl="0">
              <a:spcBef>
                <a:spcPts val="0"/>
              </a:spcBef>
              <a:buAutoNum type="arabicPeriod"/>
            </a:pPr>
            <a:r>
              <a:rPr lang="en" sz="2800" dirty="0"/>
              <a:t> What am I looking for?</a:t>
            </a:r>
          </a:p>
          <a:p>
            <a:pPr marL="457200" lvl="0" indent="-228600" rtl="0">
              <a:spcBef>
                <a:spcPts val="0"/>
              </a:spcBef>
              <a:buAutoNum type="arabicPeriod"/>
            </a:pPr>
            <a:r>
              <a:rPr lang="en" sz="2800" dirty="0"/>
              <a:t> What else do I need to find it?</a:t>
            </a:r>
          </a:p>
          <a:p>
            <a:pPr marL="457200" lvl="0" indent="-228600">
              <a:spcBef>
                <a:spcPts val="0"/>
              </a:spcBef>
              <a:buAutoNum type="arabicPeriod"/>
            </a:pPr>
            <a:r>
              <a:rPr lang="en" sz="2800" dirty="0"/>
              <a:t> What do I expect?</a:t>
            </a:r>
          </a:p>
        </p:txBody>
      </p:sp>
    </p:spTree>
    <p:extLst>
      <p:ext uri="{BB962C8B-B14F-4D97-AF65-F5344CB8AC3E}">
        <p14:creationId xmlns:p14="http://schemas.microsoft.com/office/powerpoint/2010/main" val="428667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t>Work in your Capstone Teams to code the solution with an output that reads “[Horse’s Name] averaged [ x ] mph across the three triple crown races. </a:t>
            </a:r>
            <a:endParaRPr lang="en" dirty="0"/>
          </a:p>
          <a:p>
            <a:pPr lvl="0" rtl="0">
              <a:spcBef>
                <a:spcPts val="0"/>
              </a:spcBef>
              <a:buNone/>
            </a:pPr>
            <a:endParaRPr lang="en" dirty="0"/>
          </a:p>
          <a:p>
            <a:pPr lvl="0" rt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Science Dream Job</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Landscape of Data Science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Proposal Writing</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8637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46166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Last Week?</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160358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Dream Job</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5632311"/>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Who wants to share?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trends did you notice?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seemed the most appealing?</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did you like the least?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Do we think jobs will become more specialized over time?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lvl="1" indent="-457200">
              <a:buFont typeface="Wingdings" panose="05000000000000000000" pitchFamily="2" charset="2"/>
              <a:buChar char="Ø"/>
              <a:defRPr/>
            </a:pPr>
            <a:r>
              <a:rPr lang="en-US" sz="2400" dirty="0">
                <a:hlinkClick r:id="rId3"/>
              </a:rPr>
              <a:t>https://github.com/JasonYao/NLP-twitter-stock-trader/blob/master/README.md</a:t>
            </a:r>
            <a:endParaRPr lang="en-US" sz="2400" dirty="0">
              <a:solidFill>
                <a:schemeClr val="tx2"/>
              </a:solidFill>
              <a:latin typeface="Book Antiqua" panose="02040602050305030304" pitchFamily="18"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p:txBody>
      </p:sp>
    </p:spTree>
    <p:extLst>
      <p:ext uri="{BB962C8B-B14F-4D97-AF65-F5344CB8AC3E}">
        <p14:creationId xmlns:p14="http://schemas.microsoft.com/office/powerpoint/2010/main" val="1739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vertical)">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randombar(vertical)">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randombar(vertic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randombar(vertical)">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1000"/>
                                        <p:tgtEl>
                                          <p:spTgt spid="8">
                                            <p:txEl>
                                              <p:pRg st="10" end="10"/>
                                            </p:txEl>
                                          </p:spTgt>
                                        </p:tgtEl>
                                      </p:cBhvr>
                                    </p:animEffect>
                                    <p:anim calcmode="lin" valueType="num">
                                      <p:cBhvr>
                                        <p:cTn id="2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38</a:t>
            </a:fld>
            <a:endParaRPr lang="en-US"/>
          </a:p>
        </p:txBody>
      </p:sp>
    </p:spTree>
    <p:extLst>
      <p:ext uri="{BB962C8B-B14F-4D97-AF65-F5344CB8AC3E}">
        <p14:creationId xmlns:p14="http://schemas.microsoft.com/office/powerpoint/2010/main" val="595271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4524315"/>
          </a:xfrm>
          <a:prstGeom prst="rect">
            <a:avLst/>
          </a:prstGeom>
          <a:noFill/>
        </p:spPr>
        <p:txBody>
          <a:bodyPr wrap="square" rtlCol="0">
            <a:spAutoFit/>
          </a:bodyPr>
          <a:lstStyle/>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statistics</a:t>
            </a:r>
            <a:r>
              <a:rPr lang="en-US" dirty="0">
                <a:solidFill>
                  <a:schemeClr val="tx2"/>
                </a:solidFill>
                <a:latin typeface="Book Antiqua" panose="02040602050305030304" pitchFamily="18" charset="0"/>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mathematics</a:t>
            </a:r>
            <a:r>
              <a:rPr lang="en-US" dirty="0">
                <a:solidFill>
                  <a:schemeClr val="tx2"/>
                </a:solidFill>
                <a:latin typeface="Book Antiqua" panose="02040602050305030304" pitchFamily="18" charset="0"/>
              </a:rPr>
              <a:t>: NSA (national security agency) or defense/military people working on big data, astronomers, and </a:t>
            </a:r>
            <a:r>
              <a:rPr lang="en-US" i="1" dirty="0">
                <a:solidFill>
                  <a:schemeClr val="tx2"/>
                </a:solidFill>
                <a:latin typeface="Book Antiqua" panose="02040602050305030304" pitchFamily="18" charset="0"/>
              </a:rPr>
              <a:t>operations research</a:t>
            </a:r>
            <a:r>
              <a:rPr lang="en-US" dirty="0">
                <a:solidFill>
                  <a:schemeClr val="tx2"/>
                </a:solidFill>
                <a:latin typeface="Book Antiqua" panose="02040602050305030304" pitchFamily="18" charset="0"/>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data engineering</a:t>
            </a:r>
            <a:r>
              <a:rPr lang="en-US" dirty="0">
                <a:solidFill>
                  <a:schemeClr val="tx2"/>
                </a:solidFill>
                <a:latin typeface="Book Antiqua" panose="02040602050305030304" pitchFamily="18" charset="0"/>
              </a:rPr>
              <a:t>, Hadoop, database/memory/file systems optimization and architecture, API's, Analytics as a Service, optimization of data flows, data plumbing.</a:t>
            </a:r>
          </a:p>
          <a:p>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7200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524315"/>
          </a:xfrm>
          <a:prstGeom prst="rect">
            <a:avLst/>
          </a:prstGeom>
        </p:spPr>
        <p:txBody>
          <a:bodyPr wrap="square">
            <a:spAutoFit/>
          </a:bodyPr>
          <a:lstStyle/>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machine learning</a:t>
            </a:r>
            <a:r>
              <a:rPr lang="en-US" dirty="0">
                <a:solidFill>
                  <a:schemeClr val="tx2"/>
                </a:solidFill>
                <a:latin typeface="Book Antiqua" panose="02040602050305030304" pitchFamily="18" charset="0"/>
              </a:rPr>
              <a:t> / computer science (algorithms, computational complexity)</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business</a:t>
            </a:r>
            <a:r>
              <a:rPr lang="en-US" dirty="0">
                <a:solidFill>
                  <a:schemeClr val="tx2"/>
                </a:solidFill>
                <a:latin typeface="Book Antiqua" panose="02040602050305030304" pitchFamily="18" charset="0"/>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production code development, </a:t>
            </a:r>
            <a:r>
              <a:rPr lang="en-US" b="1" dirty="0">
                <a:solidFill>
                  <a:schemeClr val="tx2"/>
                </a:solidFill>
                <a:latin typeface="Book Antiqua" panose="02040602050305030304" pitchFamily="18" charset="0"/>
              </a:rPr>
              <a:t>software engineering</a:t>
            </a:r>
            <a:r>
              <a:rPr lang="en-US" dirty="0">
                <a:solidFill>
                  <a:schemeClr val="tx2"/>
                </a:solidFill>
                <a:latin typeface="Book Antiqua" panose="02040602050305030304" pitchFamily="18" charset="0"/>
              </a:rPr>
              <a:t> (they know a few programming languages)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visualization</a:t>
            </a:r>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GIS, </a:t>
            </a:r>
            <a:r>
              <a:rPr lang="en-US" b="1" dirty="0">
                <a:solidFill>
                  <a:schemeClr val="tx2"/>
                </a:solidFill>
                <a:latin typeface="Book Antiqua" panose="02040602050305030304" pitchFamily="18" charset="0"/>
              </a:rPr>
              <a:t>spatial data</a:t>
            </a:r>
            <a:r>
              <a:rPr lang="en-US" dirty="0">
                <a:solidFill>
                  <a:schemeClr val="tx2"/>
                </a:solidFill>
                <a:latin typeface="Book Antiqua" panose="02040602050305030304" pitchFamily="18" charset="0"/>
              </a:rPr>
              <a:t>, data modeled by graphs, graph databases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 few of the above.</a:t>
            </a:r>
          </a:p>
        </p:txBody>
      </p:sp>
    </p:spTree>
    <p:extLst>
      <p:ext uri="{BB962C8B-B14F-4D97-AF65-F5344CB8AC3E}">
        <p14:creationId xmlns:p14="http://schemas.microsoft.com/office/powerpoint/2010/main" val="1096318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4062651"/>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Biotech (Genome)</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Finance (Time-Series/Forecasting)</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Health Care (Survival Analysis/Fraud Detection)</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Cyber Security (Defense Against Attacks)</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Geospatial Analysis (Climate Change/Earthquakes/Intelligence)</a:t>
            </a:r>
          </a:p>
          <a:p>
            <a:pPr marL="457200" indent="-457200">
              <a:buFont typeface="Wingdings" panose="05000000000000000000" pitchFamily="2" charset="2"/>
              <a:buChar char="Ø"/>
            </a:pPr>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What else….</a:t>
            </a:r>
          </a:p>
          <a:p>
            <a:endParaRPr lang="en-US" sz="2000"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869301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037572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A4BA-B701-4403-9055-FC8414D707A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644949-563C-4479-BEC0-E4F8EF8F4D12}"/>
              </a:ext>
            </a:extLst>
          </p:cNvPr>
          <p:cNvPicPr>
            <a:picLocks noChangeAspect="1"/>
          </p:cNvPicPr>
          <p:nvPr/>
        </p:nvPicPr>
        <p:blipFill>
          <a:blip r:embed="rId2"/>
          <a:stretch>
            <a:fillRect/>
          </a:stretch>
        </p:blipFill>
        <p:spPr>
          <a:xfrm>
            <a:off x="0" y="128016"/>
            <a:ext cx="9144000" cy="6601967"/>
          </a:xfrm>
          <a:prstGeom prst="rect">
            <a:avLst/>
          </a:prstGeom>
        </p:spPr>
      </p:pic>
    </p:spTree>
    <p:extLst>
      <p:ext uri="{BB962C8B-B14F-4D97-AF65-F5344CB8AC3E}">
        <p14:creationId xmlns:p14="http://schemas.microsoft.com/office/powerpoint/2010/main" val="388298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2246769"/>
          </a:xfrm>
          <a:prstGeom prst="rect">
            <a:avLst/>
          </a:prstGeom>
          <a:noFill/>
        </p:spPr>
        <p:txBody>
          <a:bodyPr wrap="square" rtlCol="0">
            <a:spAutoFit/>
          </a:bodyPr>
          <a:lstStyle/>
          <a:p>
            <a:pPr algn="ctr"/>
            <a:r>
              <a:rPr lang="en-US" sz="2800" dirty="0">
                <a:solidFill>
                  <a:schemeClr val="tx2"/>
                </a:solidFill>
                <a:latin typeface="Bodoni MT" panose="02070603080606020203" pitchFamily="18" charset="0"/>
              </a:rPr>
              <a:t>Be thinking about what type of Data Scientists you are/or want to be and what field of specialty in which you would like to work. </a:t>
            </a:r>
          </a:p>
          <a:p>
            <a:pPr algn="ctr"/>
            <a:endParaRPr lang="en-US" sz="2800" dirty="0">
              <a:solidFill>
                <a:schemeClr val="tx2"/>
              </a:solidFill>
              <a:latin typeface="Bodoni MT" panose="02070603080606020203" pitchFamily="18" charset="0"/>
            </a:endParaRPr>
          </a:p>
          <a:p>
            <a:pPr algn="ctr"/>
            <a:r>
              <a:rPr lang="en-US" sz="2800" dirty="0">
                <a:solidFill>
                  <a:schemeClr val="tx2"/>
                </a:solidFill>
                <a:latin typeface="Bodoni MT" panose="02070603080606020203" pitchFamily="18" charset="0"/>
                <a:hlinkClick r:id="rId2"/>
              </a:rPr>
              <a:t>http://survey.datacommunitydc.org/reset</a:t>
            </a:r>
            <a:endParaRPr lang="en-US" sz="2800" dirty="0">
              <a:solidFill>
                <a:schemeClr val="tx2"/>
              </a:solidFill>
              <a:latin typeface="Bodoni MT" panose="02070603080606020203" pitchFamily="18" charset="0"/>
            </a:endParaRPr>
          </a:p>
        </p:txBody>
      </p:sp>
    </p:spTree>
    <p:extLst>
      <p:ext uri="{BB962C8B-B14F-4D97-AF65-F5344CB8AC3E}">
        <p14:creationId xmlns:p14="http://schemas.microsoft.com/office/powerpoint/2010/main" val="345133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ea typeface="+mn-ea"/>
                <a:cs typeface="Times New Roman" panose="02020603050405020304" pitchFamily="18" charset="0"/>
              </a:rPr>
              <a:t>Importance of Data Science Communications</a:t>
            </a:r>
            <a:r>
              <a:rPr lang="en-US" sz="2100" dirty="0">
                <a:latin typeface="Arial" panose="020B0604020202020204" pitchFamily="34" charset="0"/>
                <a:ea typeface="+mn-ea"/>
                <a:cs typeface="Arial" panose="020B0604020202020204" pitchFamily="34" charset="0"/>
              </a:rPr>
              <a:t> </a:t>
            </a:r>
          </a:p>
        </p:txBody>
      </p:sp>
      <p:sp>
        <p:nvSpPr>
          <p:cNvPr id="6" name="Title 1"/>
          <p:cNvSpPr txBox="1">
            <a:spLocks/>
          </p:cNvSpPr>
          <p:nvPr/>
        </p:nvSpPr>
        <p:spPr>
          <a:xfrm>
            <a:off x="0" y="491698"/>
            <a:ext cx="8417256" cy="44958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600" dirty="0">
              <a:solidFill>
                <a:srgbClr val="002060"/>
              </a:solidFill>
              <a:latin typeface="+mn-lt"/>
            </a:endParaRPr>
          </a:p>
          <a:p>
            <a:pPr marL="342900" indent="-342900"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Business Broadway surveyed over a 1,000 data scientists across a variety of domains to determine the top 10 skills for different data science roles:</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Business Manager </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Developer</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Creatives</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Researcher </a:t>
            </a:r>
          </a:p>
          <a:p>
            <a:pPr marL="342900" lvl="1" algn="l"/>
            <a:endParaRPr lang="en-US" sz="2400" dirty="0">
              <a:solidFill>
                <a:srgbClr val="002060"/>
              </a:solidFill>
              <a:latin typeface="Times New Roman" panose="02020603050405020304" pitchFamily="18" charset="0"/>
              <a:cs typeface="Times New Roman" panose="02020603050405020304" pitchFamily="18" charset="0"/>
            </a:endParaRPr>
          </a:p>
          <a:p>
            <a:pPr marL="385763" indent="-385763" algn="l">
              <a:buFont typeface="Wingdings" panose="05000000000000000000" pitchFamily="2" charset="2"/>
              <a:buChar char="Ø"/>
            </a:pPr>
            <a:endParaRPr lang="en-US" sz="900" b="0" dirty="0">
              <a:solidFill>
                <a:srgbClr val="002060"/>
              </a:solidFill>
              <a:latin typeface="Times New Roman" panose="02020603050405020304" pitchFamily="18" charset="0"/>
              <a:cs typeface="Times New Roman" panose="02020603050405020304" pitchFamily="18" charset="0"/>
            </a:endParaRPr>
          </a:p>
          <a:p>
            <a:pPr marL="257175" indent="-257175"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Where do you think communications falls for Developer and </a:t>
            </a:r>
            <a:r>
              <a:rPr lang="en-US" sz="2800" b="0" dirty="0" err="1">
                <a:solidFill>
                  <a:srgbClr val="002060"/>
                </a:solidFill>
                <a:latin typeface="Times New Roman" panose="02020603050405020304" pitchFamily="18" charset="0"/>
                <a:cs typeface="Times New Roman" panose="02020603050405020304" pitchFamily="18" charset="0"/>
              </a:rPr>
              <a:t>Reseacher</a:t>
            </a:r>
            <a:r>
              <a:rPr lang="en-US" sz="2800" b="0" dirty="0">
                <a:solidFill>
                  <a:srgbClr val="002060"/>
                </a:solidFill>
                <a:latin typeface="Times New Roman" panose="02020603050405020304" pitchFamily="18" charset="0"/>
                <a:cs typeface="Times New Roman" panose="02020603050405020304" pitchFamily="18" charset="0"/>
              </a:rPr>
              <a:t>? </a:t>
            </a:r>
          </a:p>
          <a:p>
            <a:pPr marL="685800" lvl="1" indent="-342900" algn="l">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Poll…next slide</a:t>
            </a:r>
            <a:r>
              <a:rPr lang="en-US" sz="3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6630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536478"/>
          </a:xfrm>
        </p:spPr>
        <p:txBody>
          <a:bodyPr/>
          <a:lstStyle/>
          <a:p>
            <a:r>
              <a:rPr lang="en-US" dirty="0">
                <a:latin typeface="Times New Roman" panose="02020603050405020304" pitchFamily="18" charset="0"/>
                <a:cs typeface="Times New Roman" panose="02020603050405020304" pitchFamily="18" charset="0"/>
              </a:rPr>
              <a:t>Quick Poll</a:t>
            </a:r>
          </a:p>
        </p:txBody>
      </p:sp>
      <p:sp>
        <p:nvSpPr>
          <p:cNvPr id="5" name="Title 1">
            <a:extLst>
              <a:ext uri="{FF2B5EF4-FFF2-40B4-BE49-F238E27FC236}">
                <a16:creationId xmlns:a16="http://schemas.microsoft.com/office/drawing/2014/main" id="{4AF82AC1-D871-41C4-821C-0D16EB2B0F78}"/>
              </a:ext>
            </a:extLst>
          </p:cNvPr>
          <p:cNvSpPr txBox="1">
            <a:spLocks/>
          </p:cNvSpPr>
          <p:nvPr/>
        </p:nvSpPr>
        <p:spPr>
          <a:xfrm>
            <a:off x="76200" y="990601"/>
            <a:ext cx="8417256" cy="2514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350" dirty="0">
              <a:solidFill>
                <a:srgbClr val="002060"/>
              </a:solidFill>
              <a:latin typeface="+mn-lt"/>
            </a:endParaRPr>
          </a:p>
          <a:p>
            <a:r>
              <a:rPr lang="da-DK" b="0" dirty="0"/>
              <a:t>Join at</a:t>
            </a:r>
          </a:p>
          <a:p>
            <a:r>
              <a:rPr lang="da-DK" dirty="0"/>
              <a:t>slido.com</a:t>
            </a:r>
          </a:p>
          <a:p>
            <a:r>
              <a:rPr lang="da-DK" dirty="0"/>
              <a:t>#Y676</a:t>
            </a:r>
          </a:p>
        </p:txBody>
      </p:sp>
    </p:spTree>
    <p:extLst>
      <p:ext uri="{BB962C8B-B14F-4D97-AF65-F5344CB8AC3E}">
        <p14:creationId xmlns:p14="http://schemas.microsoft.com/office/powerpoint/2010/main" val="132744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14400"/>
            <a:ext cx="9144000" cy="369332"/>
          </a:xfrm>
          <a:prstGeom prst="rect">
            <a:avLst/>
          </a:prstGeom>
          <a:solidFill>
            <a:schemeClr val="bg1"/>
          </a:solidFill>
        </p:spPr>
        <p:txBody>
          <a:bodyPr wrap="square" rtlCol="0">
            <a:spAutoFit/>
          </a:bodyPr>
          <a:lstStyle/>
          <a:p>
            <a:endParaRPr lang="en-US" dirty="0"/>
          </a:p>
        </p:txBody>
      </p:sp>
      <p:pic>
        <p:nvPicPr>
          <p:cNvPr id="14338" name="Picture 2" descr="http://businessoverbroadway.com/wp-content/uploads/2016/01/datascienceblogtopdatascienceskill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023674"/>
            <a:ext cx="7243763" cy="49791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8943"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67322" y="2183130"/>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824"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1661"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85875" y="3043237"/>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322" y="23202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7757" y="24345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51661" y="2183130"/>
            <a:ext cx="1247503" cy="107157"/>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cs typeface="Times New Roman" panose="02020603050405020304" pitchFamily="18" charset="0"/>
              </a:rPr>
              <a:t>Key Points </a:t>
            </a:r>
          </a:p>
        </p:txBody>
      </p:sp>
      <p:sp>
        <p:nvSpPr>
          <p:cNvPr id="6" name="Title 1"/>
          <p:cNvSpPr txBox="1">
            <a:spLocks/>
          </p:cNvSpPr>
          <p:nvPr/>
        </p:nvSpPr>
        <p:spPr>
          <a:xfrm>
            <a:off x="21167" y="914400"/>
            <a:ext cx="8745583" cy="2133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visualization can be seen as the product data science professionals are generating prior to deployment</a:t>
            </a:r>
          </a:p>
          <a:p>
            <a:pPr lvl="1" algn="l"/>
            <a:endParaRPr lang="en-US" sz="2400" dirty="0">
              <a:solidFill>
                <a:srgbClr val="002060"/>
              </a:solidFill>
              <a:latin typeface="Times New Roman" panose="02020603050405020304" pitchFamily="18" charset="0"/>
              <a:cs typeface="Times New Roman" panose="02020603050405020304" pitchFamily="18" charset="0"/>
            </a:endParaRPr>
          </a:p>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Communications can be just as important as technical skills across a variety of data science focus areas</a:t>
            </a:r>
          </a:p>
        </p:txBody>
      </p:sp>
    </p:spTree>
    <p:extLst>
      <p:ext uri="{BB962C8B-B14F-4D97-AF65-F5344CB8AC3E}">
        <p14:creationId xmlns:p14="http://schemas.microsoft.com/office/powerpoint/2010/main" val="4886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49</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197044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2958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Elements of Your Presentation:</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Title Slide</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Problem and Motivation</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Background/Previous Work</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Data Overview (if you know)</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Potential Solution – Models/Analysis</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Final Product/Expected Outcome – (Dev Ops)</a:t>
            </a:r>
          </a:p>
          <a:p>
            <a:pPr marL="1828800" lvl="3" indent="-457200">
              <a:buFont typeface="Wingdings" panose="05000000000000000000" pitchFamily="2" charset="2"/>
              <a:buChar char="Ø"/>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10 slides </a:t>
            </a:r>
            <a:r>
              <a:rPr lang="en-US" sz="2400" dirty="0">
                <a:solidFill>
                  <a:srgbClr val="002060"/>
                </a:solidFill>
                <a:latin typeface="Book Antiqua" charset="0"/>
              </a:rPr>
              <a:t>or less/6 to 8-minute presentations</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24208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93899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No Code </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Think of the presentation as a story</a:t>
            </a:r>
            <a:r>
              <a:rPr lang="en-US" sz="2400" dirty="0">
                <a:solidFill>
                  <a:srgbClr val="002060"/>
                </a:solidFill>
                <a:latin typeface="Book Antiqua" charset="0"/>
              </a:rPr>
              <a:t>: each slide should contribute to the story and there should be an arch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5028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pic>
        <p:nvPicPr>
          <p:cNvPr id="2" name="Picture 1">
            <a:extLst>
              <a:ext uri="{FF2B5EF4-FFF2-40B4-BE49-F238E27FC236}">
                <a16:creationId xmlns:a16="http://schemas.microsoft.com/office/drawing/2014/main" id="{681815B5-54C4-4459-97C1-7B345FBE7899}"/>
              </a:ext>
            </a:extLst>
          </p:cNvPr>
          <p:cNvPicPr>
            <a:picLocks noChangeAspect="1"/>
          </p:cNvPicPr>
          <p:nvPr/>
        </p:nvPicPr>
        <p:blipFill>
          <a:blip r:embed="rId3"/>
          <a:stretch>
            <a:fillRect/>
          </a:stretch>
        </p:blipFill>
        <p:spPr>
          <a:xfrm>
            <a:off x="1371600" y="765204"/>
            <a:ext cx="6642185" cy="4991127"/>
          </a:xfrm>
          <a:prstGeom prst="rect">
            <a:avLst/>
          </a:prstGeom>
        </p:spPr>
      </p:pic>
      <p:sp>
        <p:nvSpPr>
          <p:cNvPr id="3" name="TextBox 2">
            <a:extLst>
              <a:ext uri="{FF2B5EF4-FFF2-40B4-BE49-F238E27FC236}">
                <a16:creationId xmlns:a16="http://schemas.microsoft.com/office/drawing/2014/main" id="{409ED31C-7792-4C3E-B135-3D4DF90EC49F}"/>
              </a:ext>
            </a:extLst>
          </p:cNvPr>
          <p:cNvSpPr txBox="1"/>
          <p:nvPr/>
        </p:nvSpPr>
        <p:spPr>
          <a:xfrm>
            <a:off x="76200" y="5756331"/>
            <a:ext cx="3962400" cy="430887"/>
          </a:xfrm>
          <a:prstGeom prst="rect">
            <a:avLst/>
          </a:prstGeom>
          <a:noFill/>
        </p:spPr>
        <p:txBody>
          <a:bodyPr wrap="square" rtlCol="0">
            <a:spAutoFit/>
          </a:bodyPr>
          <a:lstStyle/>
          <a:p>
            <a:r>
              <a:rPr lang="en-US" sz="1100" dirty="0">
                <a:hlinkClick r:id="rId4"/>
              </a:rPr>
              <a:t>https://www.teacherspayteachers.com/Browse/Search:arc%20of%20the%20story%20graphic%20organizer</a:t>
            </a:r>
            <a:endParaRPr lang="en-US" sz="1100" dirty="0"/>
          </a:p>
        </p:txBody>
      </p:sp>
      <p:sp>
        <p:nvSpPr>
          <p:cNvPr id="5" name="TextBox 4">
            <a:extLst>
              <a:ext uri="{FF2B5EF4-FFF2-40B4-BE49-F238E27FC236}">
                <a16:creationId xmlns:a16="http://schemas.microsoft.com/office/drawing/2014/main" id="{6344CAC7-5A32-4FD9-8E11-073669A30E39}"/>
              </a:ext>
            </a:extLst>
          </p:cNvPr>
          <p:cNvSpPr txBox="1"/>
          <p:nvPr/>
        </p:nvSpPr>
        <p:spPr>
          <a:xfrm>
            <a:off x="6019800" y="1101669"/>
            <a:ext cx="2895600" cy="923330"/>
          </a:xfrm>
          <a:prstGeom prst="rect">
            <a:avLst/>
          </a:prstGeom>
          <a:noFill/>
        </p:spPr>
        <p:txBody>
          <a:bodyPr wrap="square" rtlCol="0">
            <a:spAutoFit/>
          </a:bodyPr>
          <a:lstStyle/>
          <a:p>
            <a:pPr algn="ctr"/>
            <a:r>
              <a:rPr lang="en-US" dirty="0">
                <a:solidFill>
                  <a:srgbClr val="002060"/>
                </a:solidFill>
                <a:latin typeface="Book Antiqua" charset="0"/>
              </a:rPr>
              <a:t>Sketch out the presentation before you build it using this format</a:t>
            </a:r>
          </a:p>
        </p:txBody>
      </p:sp>
    </p:spTree>
    <p:extLst>
      <p:ext uri="{BB962C8B-B14F-4D97-AF65-F5344CB8AC3E}">
        <p14:creationId xmlns:p14="http://schemas.microsoft.com/office/powerpoint/2010/main" val="4839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 Use Lifecycle as Arch</a:t>
            </a:r>
            <a:endParaRPr lang="en" sz="2400" b="1" dirty="0">
              <a:solidFill>
                <a:srgbClr val="002060"/>
              </a:solidFill>
              <a:latin typeface="Times New Roman" panose="02020603050405020304" pitchFamily="18" charset="0"/>
              <a:cs typeface="Times New Roman" panose="02020603050405020304" pitchFamily="18" charset="0"/>
            </a:endParaRPr>
          </a:p>
        </p:txBody>
      </p:sp>
      <p:pic>
        <p:nvPicPr>
          <p:cNvPr id="7" name="Picture 2" descr="Related image">
            <a:extLst>
              <a:ext uri="{FF2B5EF4-FFF2-40B4-BE49-F238E27FC236}">
                <a16:creationId xmlns:a16="http://schemas.microsoft.com/office/drawing/2014/main" id="{260FE298-07FD-4531-AF7D-3C2F9169216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362200"/>
            <a:ext cx="91440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FCEC0AD-25B8-4ECA-9129-5E4C0A1D9C2A}"/>
              </a:ext>
            </a:extLst>
          </p:cNvPr>
          <p:cNvGrpSpPr/>
          <p:nvPr/>
        </p:nvGrpSpPr>
        <p:grpSpPr>
          <a:xfrm>
            <a:off x="-533400" y="685800"/>
            <a:ext cx="3662970" cy="2565400"/>
            <a:chOff x="304800" y="283750"/>
            <a:chExt cx="8534400" cy="5842000"/>
          </a:xfrm>
        </p:grpSpPr>
        <p:graphicFrame>
          <p:nvGraphicFramePr>
            <p:cNvPr id="10" name="Chart 9">
              <a:extLst>
                <a:ext uri="{FF2B5EF4-FFF2-40B4-BE49-F238E27FC236}">
                  <a16:creationId xmlns:a16="http://schemas.microsoft.com/office/drawing/2014/main" id="{3B0FAA10-9301-4628-9DE5-1D8191E75FFC}"/>
                </a:ext>
              </a:extLst>
            </p:cNvPr>
            <p:cNvGraphicFramePr/>
            <p:nvPr>
              <p:extLst>
                <p:ext uri="{D42A27DB-BD31-4B8C-83A1-F6EECF244321}">
                  <p14:modId xmlns:p14="http://schemas.microsoft.com/office/powerpoint/2010/main" val="1197116347"/>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0E7EE9B1-013A-45FA-AF9A-0DAAB501554F}"/>
                </a:ext>
              </a:extLst>
            </p:cNvPr>
            <p:cNvSpPr/>
            <p:nvPr/>
          </p:nvSpPr>
          <p:spPr>
            <a:xfrm>
              <a:off x="5886173" y="32047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2</a:t>
              </a:r>
            </a:p>
          </p:txBody>
        </p:sp>
        <p:sp>
          <p:nvSpPr>
            <p:cNvPr id="12" name="Rectangle 11">
              <a:extLst>
                <a:ext uri="{FF2B5EF4-FFF2-40B4-BE49-F238E27FC236}">
                  <a16:creationId xmlns:a16="http://schemas.microsoft.com/office/drawing/2014/main" id="{A0F35532-8DD5-42AC-BC84-76A30F1F0D5D}"/>
                </a:ext>
              </a:extLst>
            </p:cNvPr>
            <p:cNvSpPr/>
            <p:nvPr/>
          </p:nvSpPr>
          <p:spPr>
            <a:xfrm>
              <a:off x="5489883" y="4519535"/>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3</a:t>
              </a:r>
            </a:p>
          </p:txBody>
        </p:sp>
        <p:sp>
          <p:nvSpPr>
            <p:cNvPr id="13" name="Rectangle 12">
              <a:extLst>
                <a:ext uri="{FF2B5EF4-FFF2-40B4-BE49-F238E27FC236}">
                  <a16:creationId xmlns:a16="http://schemas.microsoft.com/office/drawing/2014/main" id="{3E04D947-7B61-4BAF-9EF4-3F9BF9503050}"/>
                </a:ext>
              </a:extLst>
            </p:cNvPr>
            <p:cNvSpPr/>
            <p:nvPr/>
          </p:nvSpPr>
          <p:spPr>
            <a:xfrm>
              <a:off x="4274705" y="52621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50" b="1" cap="none" spc="0" dirty="0">
                  <a:ln/>
                  <a:solidFill>
                    <a:schemeClr val="accent4"/>
                  </a:solidFill>
                  <a:effectLst/>
                </a:rPr>
                <a:t>4</a:t>
              </a:r>
            </a:p>
          </p:txBody>
        </p:sp>
        <p:sp>
          <p:nvSpPr>
            <p:cNvPr id="14" name="Rectangle 13">
              <a:extLst>
                <a:ext uri="{FF2B5EF4-FFF2-40B4-BE49-F238E27FC236}">
                  <a16:creationId xmlns:a16="http://schemas.microsoft.com/office/drawing/2014/main" id="{80E0F7A1-1219-4A6B-A2FA-36686FE7B2D7}"/>
                </a:ext>
              </a:extLst>
            </p:cNvPr>
            <p:cNvSpPr/>
            <p:nvPr/>
          </p:nvSpPr>
          <p:spPr>
            <a:xfrm>
              <a:off x="2926644" y="46525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5</a:t>
              </a:r>
            </a:p>
          </p:txBody>
        </p:sp>
        <p:sp>
          <p:nvSpPr>
            <p:cNvPr id="15" name="Rectangle 14">
              <a:extLst>
                <a:ext uri="{FF2B5EF4-FFF2-40B4-BE49-F238E27FC236}">
                  <a16:creationId xmlns:a16="http://schemas.microsoft.com/office/drawing/2014/main" id="{CA666846-C315-4608-838E-478E45772C45}"/>
                </a:ext>
              </a:extLst>
            </p:cNvPr>
            <p:cNvSpPr/>
            <p:nvPr/>
          </p:nvSpPr>
          <p:spPr>
            <a:xfrm>
              <a:off x="2607126" y="3285068"/>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6</a:t>
              </a:r>
            </a:p>
          </p:txBody>
        </p:sp>
        <p:sp>
          <p:nvSpPr>
            <p:cNvPr id="16" name="Rectangle 15">
              <a:extLst>
                <a:ext uri="{FF2B5EF4-FFF2-40B4-BE49-F238E27FC236}">
                  <a16:creationId xmlns:a16="http://schemas.microsoft.com/office/drawing/2014/main" id="{DF26ECF0-22CA-4801-B7BC-468099AFA05D}"/>
                </a:ext>
              </a:extLst>
            </p:cNvPr>
            <p:cNvSpPr/>
            <p:nvPr/>
          </p:nvSpPr>
          <p:spPr>
            <a:xfrm>
              <a:off x="3600172" y="1998705"/>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7</a:t>
              </a:r>
            </a:p>
          </p:txBody>
        </p:sp>
      </p:grpSp>
      <p:pic>
        <p:nvPicPr>
          <p:cNvPr id="17" name="Picture 2">
            <a:extLst>
              <a:ext uri="{FF2B5EF4-FFF2-40B4-BE49-F238E27FC236}">
                <a16:creationId xmlns:a16="http://schemas.microsoft.com/office/drawing/2014/main" id="{6CC4E39C-715A-4ED7-BF14-0642846A2EA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72200" y="766688"/>
            <a:ext cx="2640658" cy="2369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250A79A-56B8-4F6D-ABE5-1F946477808C}"/>
              </a:ext>
            </a:extLst>
          </p:cNvPr>
          <p:cNvPicPr>
            <a:picLocks noChangeAspect="1"/>
          </p:cNvPicPr>
          <p:nvPr/>
        </p:nvPicPr>
        <p:blipFill>
          <a:blip r:embed="rId6"/>
          <a:stretch>
            <a:fillRect/>
          </a:stretch>
        </p:blipFill>
        <p:spPr>
          <a:xfrm>
            <a:off x="3446828" y="731479"/>
            <a:ext cx="1783122" cy="1783122"/>
          </a:xfrm>
          <a:prstGeom prst="rect">
            <a:avLst/>
          </a:prstGeom>
        </p:spPr>
      </p:pic>
    </p:spTree>
    <p:extLst>
      <p:ext uri="{BB962C8B-B14F-4D97-AF65-F5344CB8AC3E}">
        <p14:creationId xmlns:p14="http://schemas.microsoft.com/office/powerpoint/2010/main" val="2676436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526297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Don’t include a graphic if it adds no value</a:t>
            </a:r>
          </a:p>
          <a:p>
            <a:pPr marL="1828800" lvl="3" indent="-457200">
              <a:buFont typeface="Wingdings" panose="05000000000000000000" pitchFamily="2" charset="2"/>
              <a:buChar char="Ø"/>
              <a:defRPr/>
            </a:pPr>
            <a:r>
              <a:rPr lang="en-US" sz="2400" dirty="0">
                <a:solidFill>
                  <a:srgbClr val="002060"/>
                </a:solidFill>
                <a:latin typeface="Book Antiqua" charset="0"/>
              </a:rPr>
              <a:t>No graphic for graphics sake!</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Keep slides simple </a:t>
            </a:r>
          </a:p>
          <a:p>
            <a:pPr marL="1828800" lvl="3" indent="-457200">
              <a:buFont typeface="Wingdings" panose="05000000000000000000" pitchFamily="2" charset="2"/>
              <a:buChar char="Ø"/>
              <a:defRPr/>
            </a:pPr>
            <a:r>
              <a:rPr lang="en-US" sz="2400" dirty="0">
                <a:solidFill>
                  <a:srgbClr val="002060"/>
                </a:solidFill>
                <a:latin typeface="Book Antiqua" charset="0"/>
              </a:rPr>
              <a:t>Be ready for detail question, include speaker notes if needed for ease of reference </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Slides should frame your conversation not be the conversation</a:t>
            </a:r>
          </a:p>
          <a:p>
            <a:pPr marL="1828800" lvl="3" indent="-457200">
              <a:buFont typeface="Wingdings" panose="05000000000000000000" pitchFamily="2" charset="2"/>
              <a:buChar char="Ø"/>
              <a:defRPr/>
            </a:pPr>
            <a:r>
              <a:rPr lang="en-US" sz="2400" dirty="0">
                <a:solidFill>
                  <a:srgbClr val="002060"/>
                </a:solidFill>
                <a:latin typeface="Book Antiqua" charset="0"/>
              </a:rPr>
              <a:t>Don’t just read the slides</a:t>
            </a:r>
          </a:p>
          <a:p>
            <a:pPr marL="1828800" lvl="3" indent="-457200">
              <a:buFont typeface="Wingdings" panose="05000000000000000000" pitchFamily="2" charset="2"/>
              <a:buChar char="Ø"/>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Make text readable from the back of the room</a:t>
            </a: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9161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378565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Speak slowly</a:t>
            </a:r>
          </a:p>
          <a:p>
            <a:pPr lvl="2">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 </a:t>
            </a:r>
          </a:p>
          <a:p>
            <a:pPr marL="1371600" lvl="2" indent="-457200">
              <a:buFont typeface="Wingdings" panose="05000000000000000000" pitchFamily="2" charset="2"/>
              <a:buChar char="v"/>
              <a:defRPr/>
            </a:pPr>
            <a:r>
              <a:rPr lang="en-US" sz="2400" dirty="0">
                <a:solidFill>
                  <a:srgbClr val="002060"/>
                </a:solidFill>
                <a:latin typeface="Book Antiqua" charset="0"/>
              </a:rPr>
              <a:t>Make eye contact with the audience</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Use a pointer and slide clicker as needed</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Practice with your team</a:t>
            </a: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25650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228600" y="13716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09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81000" y="762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
        <p:nvSpPr>
          <p:cNvPr id="7" name="TextBox 6">
            <a:extLst>
              <a:ext uri="{FF2B5EF4-FFF2-40B4-BE49-F238E27FC236}">
                <a16:creationId xmlns:a16="http://schemas.microsoft.com/office/drawing/2014/main" id="{4BD50BC4-4023-4396-A7C7-8FD6B63F8071}"/>
              </a:ext>
            </a:extLst>
          </p:cNvPr>
          <p:cNvSpPr txBox="1"/>
          <p:nvPr/>
        </p:nvSpPr>
        <p:spPr>
          <a:xfrm>
            <a:off x="3464" y="1600200"/>
            <a:ext cx="8655314" cy="1938992"/>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Good proposal stems from a good concept. The best proposals are those to which the reviewers </a:t>
            </a:r>
            <a:r>
              <a:rPr kumimoji="0" lang="en-US" sz="2400" b="0" i="0" u="none" strike="noStrike" kern="1200" cap="none" spc="0" normalizeH="0" baseline="0" noProof="0" dirty="0" err="1">
                <a:ln>
                  <a:noFill/>
                </a:ln>
                <a:solidFill>
                  <a:srgbClr val="002060"/>
                </a:solidFill>
                <a:effectLst/>
                <a:uLnTx/>
                <a:uFillTx/>
                <a:latin typeface="Book Antiqua" charset="0"/>
                <a:ea typeface="ＭＳ Ｐゴシック" charset="0"/>
              </a:rPr>
              <a:t>respon</a:t>
            </a:r>
            <a:r>
              <a:rPr lang="en-US" sz="2400" dirty="0">
                <a:solidFill>
                  <a:srgbClr val="002060"/>
                </a:solidFill>
                <a:latin typeface="Book Antiqua" charset="0"/>
              </a:rPr>
              <a:t>d, “Of course, I wish I had thought of that!” – National Science Foundation, Directorate for Education and Human Resources.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12611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52431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Problem Statement Definition</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Background Research</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Writing Assignments and Milestones</a:t>
            </a:r>
          </a:p>
          <a:p>
            <a:pPr marR="0" lvl="1" algn="l" defTabSz="914400" rtl="0" eaLnBrk="1" fontAlgn="base" latinLnBrk="0" hangingPunct="1">
              <a:lnSpc>
                <a:spcPct val="100000"/>
              </a:lnSpc>
              <a:spcBef>
                <a:spcPct val="0"/>
              </a:spcBef>
              <a:spcAft>
                <a:spcPct val="0"/>
              </a:spcAft>
              <a:buClrTx/>
              <a:buSzTx/>
              <a:tabLst/>
              <a:defRPr/>
            </a:pPr>
            <a:r>
              <a:rPr lang="en-US" sz="2400" dirty="0">
                <a:solidFill>
                  <a:srgbClr val="002060"/>
                </a:solidFill>
                <a:latin typeface="Book Antiqua" charset="0"/>
              </a:rPr>
              <a:t>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Budget preparation and Approval</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Schedule preparation and Approvals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5470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Review Outline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931508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Project Management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Trello</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08713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590800" y="921603"/>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2.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DED896D-4F34-4924-85C5-31CFF61C77F8}">
  <ds:schemaRefs>
    <ds:schemaRef ds:uri="http://schemas.microsoft.com/office/infopath/2007/PartnerControl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1652</Words>
  <Application>Microsoft Office PowerPoint</Application>
  <PresentationFormat>On-screen Show (4:3)</PresentationFormat>
  <Paragraphs>339</Paragraphs>
  <Slides>61</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Agency FB</vt:lpstr>
      <vt:lpstr>Algerian</vt:lpstr>
      <vt:lpstr>Arial</vt:lpstr>
      <vt:lpstr>Bernard MT Condensed</vt:lpstr>
      <vt:lpstr>Bodoni MT</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PowerPoint Presentation</vt:lpstr>
      <vt:lpstr>Week 2 – 9.04</vt:lpstr>
      <vt:lpstr>Exercise</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lpstr>Week 3 - 9.09</vt:lpstr>
      <vt:lpstr>Week 3 - 9.09</vt:lpstr>
      <vt:lpstr>Dream Job</vt:lpstr>
      <vt:lpstr>Landscape of Data Science</vt:lpstr>
      <vt:lpstr>Types of Data Scientists</vt:lpstr>
      <vt:lpstr>Types of Data Scientists </vt:lpstr>
      <vt:lpstr>Fields of Focus </vt:lpstr>
      <vt:lpstr>Data Science Overview</vt:lpstr>
      <vt:lpstr>PowerPoint Presentation</vt:lpstr>
      <vt:lpstr>PowerPoint Presentation</vt:lpstr>
      <vt:lpstr>Importance of Data Science Communications </vt:lpstr>
      <vt:lpstr>Quick Poll</vt:lpstr>
      <vt:lpstr>PowerPoint Presentation</vt:lpstr>
      <vt:lpstr>Key Points </vt:lpstr>
      <vt:lpstr>Data Science Overview: Data Analytics (Science) Levels</vt:lpstr>
      <vt:lpstr>Week 3 - 9.11</vt:lpstr>
      <vt:lpstr>Technical/Proposal Presentations</vt:lpstr>
      <vt:lpstr>Technical/Proposal Presentations</vt:lpstr>
      <vt:lpstr>Technical/Proposal Presentations</vt:lpstr>
      <vt:lpstr>Technical/Proposal Presentations: Use Lifecycle as Arch</vt:lpstr>
      <vt:lpstr>Technical/Proposal Presentations</vt:lpstr>
      <vt:lpstr>Technical/Proposal Presentations</vt:lpstr>
      <vt:lpstr>PowerPoint Presentation</vt:lpstr>
      <vt:lpstr>PowerPoint Presentation</vt:lpstr>
      <vt:lpstr>Technical/Proposal Presentations</vt:lpstr>
      <vt:lpstr>Technical/Proposal Presentations</vt:lpstr>
      <vt:lpstr>Week 3 - 9.11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2019-09-09T18:17:55Z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